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2192000" cy="6858000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01\&#26681;&#22522;&#36001;&#21209;&#37096;\&#23448;&#32178;&#29151;&#25910;&#36039;&#35338;\&#26681;&#22522;&#23448;&#32178;-&#36001;&#21209;&#36039;&#35338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172.16.1.81\&#26681;&#22522;&#36001;&#21209;&#37096;\&#23448;&#32178;&#29151;&#25910;&#36039;&#35338;\&#26681;&#22522;&#23448;&#32178;-&#36001;&#21209;&#36039;&#35338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  <a:cs typeface="+mn-cs"/>
              </a:defRPr>
            </a:pPr>
            <a:r>
              <a:rPr lang="en-US" altLang="zh-TW" sz="1800" b="1">
                <a:solidFill>
                  <a:schemeClr val="tx1">
                    <a:lumMod val="95000"/>
                    <a:lumOff val="5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rPr>
              <a:t>2019 </a:t>
            </a:r>
            <a:r>
              <a:rPr lang="zh-TW" altLang="en-US" sz="1800" b="1">
                <a:solidFill>
                  <a:schemeClr val="tx1">
                    <a:lumMod val="95000"/>
                    <a:lumOff val="5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rPr>
              <a:t>年營收統計表</a:t>
            </a:r>
          </a:p>
        </c:rich>
      </c:tx>
      <c:layout>
        <c:manualLayout>
          <c:xMode val="edge"/>
          <c:yMode val="edge"/>
          <c:x val="0.40054181949506173"/>
          <c:y val="3.8195998032434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Adobe 黑体 Std R" panose="020B0400000000000000" pitchFamily="34" charset="-128"/>
              <a:ea typeface="Adobe 黑体 Std R" panose="020B0400000000000000" pitchFamily="34" charset="-128"/>
              <a:cs typeface="+mn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9.8293364468956174E-2"/>
          <c:y val="0.14914685020595603"/>
          <c:w val="0.80308526040040951"/>
          <c:h val="0.701312185762187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'10803營業收入'!$B$1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3529507643106503E-3"/>
                  <c:y val="5.72246065808297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529507643106255E-3"/>
                  <c:y val="1.90748688602765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705901528621300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040956781535650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Adobe 黑体 Std R" panose="020B0400000000000000" pitchFamily="34" charset="-128"/>
                    <a:ea typeface="Adobe 黑体 Std R" panose="020B0400000000000000" pitchFamily="34" charset="-128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'[1]10803營業收入'!$A$2:$A$13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cat>
          <c:val>
            <c:numRef>
              <c:f>'[1]10803營業收入'!$B$2:$B$13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64273200"/>
        <c:axId val="165218272"/>
      </c:barChart>
      <c:lineChart>
        <c:grouping val="standard"/>
        <c:varyColors val="0"/>
        <c:ser>
          <c:idx val="1"/>
          <c:order val="1"/>
          <c:tx>
            <c:strRef>
              <c:f>'10803營業收入'!$C$1</c:f>
              <c:strCache>
                <c:ptCount val="1"/>
                <c:pt idx="0">
                  <c:v>#REF!</c:v>
                </c:pt>
              </c:strCache>
            </c:strRef>
          </c:tx>
          <c:spPr>
            <a:ln w="28575" cap="rnd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  <c:marker>
            <c:symbol val="diamond"/>
            <c:size val="8"/>
            <c:spPr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3404365023985578E-2"/>
                  <c:y val="-3.95258318032135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9056609803672997E-2"/>
                  <c:y val="-3.1186359215827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3442833568945622E-2"/>
                  <c:y val="-3.99252024827368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0409567815356562E-2"/>
                  <c:y val="-2.7681655871607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2089886742535049E-2"/>
                  <c:y val="-3.6908874495477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3770205669713661E-2"/>
                  <c:y val="-3.6908874495477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2171800305606414E-2"/>
                  <c:y val="-3.9215679151444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71743143895369E-2"/>
                  <c:y val="-3.6199294830635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6148735097566925E-2"/>
                  <c:y val="-3.3093846101855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6.5575925572793542E-2"/>
                  <c:y val="-3.1585729895351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6.5532438159963569E-2"/>
                  <c:y val="-3.2295265183542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6.7212757087142125E-2"/>
                  <c:y val="-3.46020698395100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Adobe 黑体 Std R" panose="020B0400000000000000" pitchFamily="34" charset="-128"/>
                    <a:ea typeface="Adobe 黑体 Std R" panose="020B0400000000000000" pitchFamily="34" charset="-128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'[1]10803營業收入'!$A$2:$A$13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cat>
          <c:val>
            <c:numRef>
              <c:f>'[1]10803營業收入'!$C$2:$C$13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5219040"/>
        <c:axId val="165218656"/>
      </c:lineChart>
      <c:catAx>
        <c:axId val="16427320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  <a:cs typeface="+mn-cs"/>
              </a:defRPr>
            </a:pPr>
            <a:endParaRPr lang="zh-TW"/>
          </a:p>
        </c:txPr>
        <c:crossAx val="165218272"/>
        <c:crosses val="autoZero"/>
        <c:auto val="1"/>
        <c:lblAlgn val="ctr"/>
        <c:lblOffset val="100"/>
        <c:noMultiLvlLbl val="0"/>
      </c:catAx>
      <c:valAx>
        <c:axId val="165218272"/>
        <c:scaling>
          <c:orientation val="minMax"/>
          <c:max val="1800000.0000000002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  <a:cs typeface="+mn-cs"/>
              </a:defRPr>
            </a:pPr>
            <a:endParaRPr lang="zh-TW"/>
          </a:p>
        </c:txPr>
        <c:crossAx val="164273200"/>
        <c:crosses val="autoZero"/>
        <c:crossBetween val="between"/>
      </c:valAx>
      <c:valAx>
        <c:axId val="165218656"/>
        <c:scaling>
          <c:orientation val="minMax"/>
          <c:max val="1400000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  <a:cs typeface="+mn-cs"/>
              </a:defRPr>
            </a:pPr>
            <a:endParaRPr lang="zh-TW"/>
          </a:p>
        </c:txPr>
        <c:crossAx val="165219040"/>
        <c:crosses val="max"/>
        <c:crossBetween val="between"/>
      </c:valAx>
      <c:catAx>
        <c:axId val="1652190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52186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  <a:cs typeface="+mn-cs"/>
              </a:defRPr>
            </a:pPr>
            <a:endParaRPr lang="zh-TW"/>
          </a:p>
        </c:txPr>
      </c:legendEntry>
      <c:layout>
        <c:manualLayout>
          <c:xMode val="edge"/>
          <c:yMode val="edge"/>
          <c:x val="0.37901697108885601"/>
          <c:y val="0.92416352447783112"/>
          <c:w val="0.24196592551371121"/>
          <c:h val="3.89276010266915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dobe 黑体 Std R" panose="020B0400000000000000" pitchFamily="34" charset="-128"/>
              <a:ea typeface="Adobe 黑体 Std R" panose="020B0400000000000000" pitchFamily="34" charset="-128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solidFill>
      <a:schemeClr val="bg1">
        <a:alpha val="70000"/>
      </a:schemeClr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  <a:cs typeface="+mn-cs"/>
              </a:defRPr>
            </a:pPr>
            <a:r>
              <a:rPr lang="en-US" altLang="zh-TW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rPr>
              <a:t>2021 </a:t>
            </a:r>
            <a:r>
              <a:rPr lang="zh-TW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rPr>
              <a:t>年營收統計表</a:t>
            </a:r>
          </a:p>
        </c:rich>
      </c:tx>
      <c:layout>
        <c:manualLayout>
          <c:xMode val="edge"/>
          <c:yMode val="edge"/>
          <c:x val="0.40054181949506173"/>
          <c:y val="3.8195998032434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Adobe 黑体 Std R" panose="020B0400000000000000" pitchFamily="34" charset="-128"/>
              <a:ea typeface="Adobe 黑体 Std R" panose="020B0400000000000000" pitchFamily="34" charset="-128"/>
              <a:cs typeface="+mn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9.8293364468956174E-2"/>
          <c:y val="0.14914685020595603"/>
          <c:w val="0.80308526040040951"/>
          <c:h val="0.701312185762187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'10805營業收入'!$B$1</c:f>
              <c:strCache>
                <c:ptCount val="1"/>
                <c:pt idx="0">
                  <c:v>每月營收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764753821553251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7059015286213252E-3"/>
                  <c:y val="-6.994037786380082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1355901688418639E-3"/>
                  <c:y val="-1.90748688602765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5176719872076906E-2"/>
                  <c:y val="7.248450166905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4.870622751518331E-2"/>
                  <c:y val="6.48545541249403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5.0059178279494063E-2"/>
                  <c:y val="6.29470672389126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35295076431065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1.08236061144854E-2"/>
                  <c:y val="-3.8149737720553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Adobe 黑体 Std R" panose="020B0400000000000000" pitchFamily="34" charset="-128"/>
                    <a:ea typeface="Adobe 黑体 Std R" panose="020B0400000000000000" pitchFamily="34" charset="-128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'10805營業收入'!$A$2:$A$13</c:f>
              <c:strCache>
                <c:ptCount val="12"/>
                <c:pt idx="0">
                  <c:v>110/01</c:v>
                </c:pt>
                <c:pt idx="1">
                  <c:v>110/02</c:v>
                </c:pt>
                <c:pt idx="2">
                  <c:v>110/03</c:v>
                </c:pt>
                <c:pt idx="3">
                  <c:v>110/04</c:v>
                </c:pt>
                <c:pt idx="4">
                  <c:v>110/05</c:v>
                </c:pt>
                <c:pt idx="5">
                  <c:v>110/06</c:v>
                </c:pt>
                <c:pt idx="6">
                  <c:v>110/07</c:v>
                </c:pt>
                <c:pt idx="7">
                  <c:v>110/08</c:v>
                </c:pt>
                <c:pt idx="8">
                  <c:v>110/09</c:v>
                </c:pt>
                <c:pt idx="9">
                  <c:v>110/10</c:v>
                </c:pt>
                <c:pt idx="10">
                  <c:v>110/11</c:v>
                </c:pt>
                <c:pt idx="11">
                  <c:v>110/12</c:v>
                </c:pt>
              </c:strCache>
            </c:strRef>
          </c:cat>
          <c:val>
            <c:numRef>
              <c:f>'10805營業收入'!$B$2:$B$13</c:f>
              <c:numCache>
                <c:formatCode>_-* #,##0_-;\-* #,##0_-;_-* "-"??_-;_-@_-</c:formatCode>
                <c:ptCount val="12"/>
                <c:pt idx="0">
                  <c:v>888993</c:v>
                </c:pt>
                <c:pt idx="1">
                  <c:v>720119</c:v>
                </c:pt>
                <c:pt idx="2">
                  <c:v>1036153</c:v>
                </c:pt>
                <c:pt idx="3">
                  <c:v>808580</c:v>
                </c:pt>
                <c:pt idx="4">
                  <c:v>797871</c:v>
                </c:pt>
                <c:pt idx="5">
                  <c:v>925062</c:v>
                </c:pt>
                <c:pt idx="6">
                  <c:v>620795</c:v>
                </c:pt>
                <c:pt idx="7">
                  <c:v>746489</c:v>
                </c:pt>
                <c:pt idx="8">
                  <c:v>990261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64957176"/>
        <c:axId val="164958584"/>
      </c:barChart>
      <c:lineChart>
        <c:grouping val="standard"/>
        <c:varyColors val="0"/>
        <c:ser>
          <c:idx val="1"/>
          <c:order val="1"/>
          <c:tx>
            <c:strRef>
              <c:f>'10805營業收入'!$C$1</c:f>
              <c:strCache>
                <c:ptCount val="1"/>
                <c:pt idx="0">
                  <c:v>累計營收</c:v>
                </c:pt>
              </c:strCache>
            </c:strRef>
          </c:tx>
          <c:spPr>
            <a:ln w="28575" cap="rnd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  <c:marker>
            <c:symbol val="diamond"/>
            <c:size val="8"/>
            <c:spPr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934551273105362E-2"/>
                  <c:y val="-4.5248292461296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9056609803672997E-2"/>
                  <c:y val="-4.2631280531993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2089882804635002E-2"/>
                  <c:y val="-4.755515002684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7703659039362342E-2"/>
                  <c:y val="-3.9126611319507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2089886742535049E-2"/>
                  <c:y val="-3.6908874495477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3770205669713661E-2"/>
                  <c:y val="-3.6908874495477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1348210110057753E-2"/>
                  <c:y val="-2.7770756123295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2291855982119743E-2"/>
                  <c:y val="-3.6199294830635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3972178218771071E-2"/>
                  <c:y val="-7.8873531366519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6.5575925572793542E-2"/>
                  <c:y val="-3.1585729895351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5.3355903819049859E-2"/>
                  <c:y val="-2.6572794280543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6.7212757087142125E-2"/>
                  <c:y val="-3.46020698395100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Adobe 黑体 Std R" panose="020B0400000000000000" pitchFamily="34" charset="-128"/>
                    <a:ea typeface="Adobe 黑体 Std R" panose="020B0400000000000000" pitchFamily="34" charset="-128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'10805營業收入'!$A$2:$A$13</c:f>
              <c:strCache>
                <c:ptCount val="12"/>
                <c:pt idx="0">
                  <c:v>110/01</c:v>
                </c:pt>
                <c:pt idx="1">
                  <c:v>110/02</c:v>
                </c:pt>
                <c:pt idx="2">
                  <c:v>110/03</c:v>
                </c:pt>
                <c:pt idx="3">
                  <c:v>110/04</c:v>
                </c:pt>
                <c:pt idx="4">
                  <c:v>110/05</c:v>
                </c:pt>
                <c:pt idx="5">
                  <c:v>110/06</c:v>
                </c:pt>
                <c:pt idx="6">
                  <c:v>110/07</c:v>
                </c:pt>
                <c:pt idx="7">
                  <c:v>110/08</c:v>
                </c:pt>
                <c:pt idx="8">
                  <c:v>110/09</c:v>
                </c:pt>
                <c:pt idx="9">
                  <c:v>110/10</c:v>
                </c:pt>
                <c:pt idx="10">
                  <c:v>110/11</c:v>
                </c:pt>
                <c:pt idx="11">
                  <c:v>110/12</c:v>
                </c:pt>
              </c:strCache>
            </c:strRef>
          </c:cat>
          <c:val>
            <c:numRef>
              <c:f>'10805營業收入'!$C$2:$C$13</c:f>
              <c:numCache>
                <c:formatCode>_-* #,##0_-;\-* #,##0_-;_-* "-"??_-;_-@_-</c:formatCode>
                <c:ptCount val="12"/>
                <c:pt idx="0">
                  <c:v>888993</c:v>
                </c:pt>
                <c:pt idx="1">
                  <c:v>1609112</c:v>
                </c:pt>
                <c:pt idx="2">
                  <c:v>2645265</c:v>
                </c:pt>
                <c:pt idx="3">
                  <c:v>3453845</c:v>
                </c:pt>
                <c:pt idx="4">
                  <c:v>4251716</c:v>
                </c:pt>
                <c:pt idx="5">
                  <c:v>5176778</c:v>
                </c:pt>
                <c:pt idx="6">
                  <c:v>5797573</c:v>
                </c:pt>
                <c:pt idx="7">
                  <c:v>6544062</c:v>
                </c:pt>
                <c:pt idx="8">
                  <c:v>7534323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5241192"/>
        <c:axId val="165240808"/>
      </c:lineChart>
      <c:catAx>
        <c:axId val="16495717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  <a:cs typeface="+mn-cs"/>
              </a:defRPr>
            </a:pPr>
            <a:endParaRPr lang="zh-TW"/>
          </a:p>
        </c:txPr>
        <c:crossAx val="164958584"/>
        <c:crosses val="autoZero"/>
        <c:auto val="1"/>
        <c:lblAlgn val="ctr"/>
        <c:lblOffset val="100"/>
        <c:noMultiLvlLbl val="0"/>
      </c:catAx>
      <c:valAx>
        <c:axId val="164958584"/>
        <c:scaling>
          <c:orientation val="minMax"/>
          <c:max val="1800000"/>
        </c:scaling>
        <c:delete val="0"/>
        <c:axPos val="l"/>
        <c:majorGridlines>
          <c:spPr>
            <a:ln w="9525" cap="flat" cmpd="sng" algn="ctr">
              <a:solidFill>
                <a:schemeClr val="bg1"/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in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  <a:cs typeface="+mn-cs"/>
              </a:defRPr>
            </a:pPr>
            <a:endParaRPr lang="zh-TW"/>
          </a:p>
        </c:txPr>
        <c:crossAx val="164957176"/>
        <c:crosses val="autoZero"/>
        <c:crossBetween val="between"/>
      </c:valAx>
      <c:valAx>
        <c:axId val="165240808"/>
        <c:scaling>
          <c:orientation val="minMax"/>
          <c:max val="16000000"/>
          <c:min val="0"/>
        </c:scaling>
        <c:delete val="0"/>
        <c:axPos val="r"/>
        <c:numFmt formatCode="_-* #,##0_-;\-* #,##0_-;_-* &quot;-&quot;??_-;_-@_-" sourceLinked="1"/>
        <c:majorTickMark val="in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  <a:cs typeface="+mn-cs"/>
              </a:defRPr>
            </a:pPr>
            <a:endParaRPr lang="zh-TW"/>
          </a:p>
        </c:txPr>
        <c:crossAx val="165241192"/>
        <c:crosses val="max"/>
        <c:crossBetween val="between"/>
      </c:valAx>
      <c:catAx>
        <c:axId val="1652411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52408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  <a:cs typeface="+mn-cs"/>
              </a:defRPr>
            </a:pPr>
            <a:endParaRPr lang="zh-TW"/>
          </a:p>
        </c:txPr>
      </c:legendEntry>
      <c:layout>
        <c:manualLayout>
          <c:xMode val="edge"/>
          <c:yMode val="edge"/>
          <c:x val="0.37901697108885601"/>
          <c:y val="0.92416352447783112"/>
          <c:w val="0.24196592551371121"/>
          <c:h val="3.89276010266915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dobe 黑体 Std R" panose="020B0400000000000000" pitchFamily="34" charset="-128"/>
              <a:ea typeface="Adobe 黑体 Std R" panose="020B0400000000000000" pitchFamily="34" charset="-128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solidFill>
      <a:schemeClr val="bg1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zh-TW"/>
    </a:p>
  </c:txPr>
  <c:externalData r:id="rId4">
    <c:autoUpdate val="1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2C480F04-8F34-45F2-9A76-D63EBB0D420C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AA052259-06ED-45A2-B0DF-A5068AB234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3416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2259-06ED-45A2-B0DF-A5068AB2342D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6762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723E-1BB3-467F-ADB1-DC1D56679E59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9DA8-9299-4004-A9BD-60C8C1E6A4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74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723E-1BB3-467F-ADB1-DC1D56679E59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9DA8-9299-4004-A9BD-60C8C1E6A4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3814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723E-1BB3-467F-ADB1-DC1D56679E59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9DA8-9299-4004-A9BD-60C8C1E6A4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189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723E-1BB3-467F-ADB1-DC1D56679E59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9DA8-9299-4004-A9BD-60C8C1E6A4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344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723E-1BB3-467F-ADB1-DC1D56679E59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9DA8-9299-4004-A9BD-60C8C1E6A4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9473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723E-1BB3-467F-ADB1-DC1D56679E59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9DA8-9299-4004-A9BD-60C8C1E6A4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828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723E-1BB3-467F-ADB1-DC1D56679E59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9DA8-9299-4004-A9BD-60C8C1E6A4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2425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723E-1BB3-467F-ADB1-DC1D56679E59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9DA8-9299-4004-A9BD-60C8C1E6A4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6218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723E-1BB3-467F-ADB1-DC1D56679E59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9DA8-9299-4004-A9BD-60C8C1E6A4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6037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723E-1BB3-467F-ADB1-DC1D56679E59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9DA8-9299-4004-A9BD-60C8C1E6A4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340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723E-1BB3-467F-ADB1-DC1D56679E59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9DA8-9299-4004-A9BD-60C8C1E6A4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77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3723E-1BB3-467F-ADB1-DC1D56679E59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09DA8-9299-4004-A9BD-60C8C1E6A4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714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952" y="2180270"/>
            <a:ext cx="2563181" cy="2583052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861050" y="3244850"/>
            <a:ext cx="46990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solidFill>
                  <a:srgbClr val="000000"/>
                </a:solidFill>
                <a:latin typeface="新細明體" panose="02020500000000000000" pitchFamily="18" charset="-120"/>
              </a:rPr>
              <a:t>　</a:t>
            </a: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6" name="文字方塊 2"/>
          <p:cNvSpPr txBox="1"/>
          <p:nvPr/>
        </p:nvSpPr>
        <p:spPr>
          <a:xfrm>
            <a:off x="1504409" y="6302505"/>
            <a:ext cx="1057275" cy="3238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1100" b="1" i="1" u="none" strike="noStrike" kern="1200" spc="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單位：千元</a:t>
            </a:r>
          </a:p>
        </p:txBody>
      </p:sp>
      <p:grpSp>
        <p:nvGrpSpPr>
          <p:cNvPr id="7" name="群組 6"/>
          <p:cNvGrpSpPr/>
          <p:nvPr/>
        </p:nvGrpSpPr>
        <p:grpSpPr>
          <a:xfrm>
            <a:off x="1402555" y="100012"/>
            <a:ext cx="9386890" cy="6657975"/>
            <a:chOff x="0" y="0"/>
            <a:chExt cx="9386890" cy="6657975"/>
          </a:xfrm>
        </p:grpSpPr>
        <p:graphicFrame>
          <p:nvGraphicFramePr>
            <p:cNvPr id="8" name="圖表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91390294"/>
                </p:ext>
              </p:extLst>
            </p:nvPr>
          </p:nvGraphicFramePr>
          <p:xfrm>
            <a:off x="0" y="0"/>
            <a:ext cx="9386890" cy="66579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9" name="文字方塊 2"/>
            <p:cNvSpPr txBox="1"/>
            <p:nvPr/>
          </p:nvSpPr>
          <p:spPr>
            <a:xfrm>
              <a:off x="101854" y="6202493"/>
              <a:ext cx="1057275" cy="3238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TW" altLang="en-US" sz="1100" b="1" i="1" u="none" strike="noStrike" kern="1200" spc="0" baseline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dobe 繁黑體 Std B" panose="020B0700000000000000" pitchFamily="34" charset="-120"/>
                  <a:ea typeface="Adobe 繁黑體 Std B" panose="020B0700000000000000" pitchFamily="34" charset="-120"/>
                  <a:cs typeface="+mn-cs"/>
                </a:rPr>
                <a:t>單位：千元</a:t>
              </a: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1402555" y="100012"/>
            <a:ext cx="9386890" cy="6657975"/>
            <a:chOff x="0" y="0"/>
            <a:chExt cx="9386890" cy="6657975"/>
          </a:xfrm>
        </p:grpSpPr>
        <p:graphicFrame>
          <p:nvGraphicFramePr>
            <p:cNvPr id="11" name="圖表 1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11627074"/>
                </p:ext>
              </p:extLst>
            </p:nvPr>
          </p:nvGraphicFramePr>
          <p:xfrm>
            <a:off x="0" y="0"/>
            <a:ext cx="9386890" cy="66579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2" name="文字方塊 2"/>
            <p:cNvSpPr txBox="1"/>
            <p:nvPr/>
          </p:nvSpPr>
          <p:spPr>
            <a:xfrm>
              <a:off x="71440" y="6248400"/>
              <a:ext cx="1057275" cy="323850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100" b="1" i="1" u="none" strike="noStrike" kern="1200" cap="none" spc="0" normalizeH="0" baseline="0" noProof="0">
                  <a:ln>
                    <a:noFill/>
                  </a:ln>
                  <a:solidFill>
                    <a:sysClr val="windowText" lastClr="000000">
                      <a:lumMod val="95000"/>
                      <a:lumOff val="5000"/>
                    </a:sysClr>
                  </a:solidFill>
                  <a:effectLst/>
                  <a:uLnTx/>
                  <a:uFillTx/>
                  <a:latin typeface="Adobe 繁黑體 Std B" panose="020B0700000000000000" pitchFamily="34" charset="-120"/>
                  <a:ea typeface="Adobe 繁黑體 Std B" panose="020B0700000000000000" pitchFamily="34" charset="-120"/>
                  <a:cs typeface="+mn-cs"/>
                </a:rPr>
                <a:t>單位：千元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236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50</Words>
  <Application>Microsoft Office PowerPoint</Application>
  <PresentationFormat>寬螢幕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Adobe 黑体 Std R</vt:lpstr>
      <vt:lpstr>Adobe 繁黑體 Std B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Kindom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褚乃慈</dc:creator>
  <cp:lastModifiedBy>何田田</cp:lastModifiedBy>
  <cp:revision>57</cp:revision>
  <cp:lastPrinted>2020-01-06T01:53:45Z</cp:lastPrinted>
  <dcterms:created xsi:type="dcterms:W3CDTF">2019-03-19T01:39:26Z</dcterms:created>
  <dcterms:modified xsi:type="dcterms:W3CDTF">2021-10-04T01:48:34Z</dcterms:modified>
</cp:coreProperties>
</file>